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57" r:id="rId4"/>
    <p:sldId id="258" r:id="rId5"/>
    <p:sldId id="269" r:id="rId6"/>
    <p:sldId id="267" r:id="rId7"/>
    <p:sldId id="271" r:id="rId8"/>
    <p:sldId id="260" r:id="rId9"/>
    <p:sldId id="268" r:id="rId10"/>
    <p:sldId id="261" r:id="rId11"/>
    <p:sldId id="270" r:id="rId12"/>
    <p:sldId id="262" r:id="rId13"/>
    <p:sldId id="265" r:id="rId14"/>
    <p:sldId id="26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3DD93A-84F3-6974-1CEE-51EDCF01FD91}" v="410" dt="2025-05-10T07:14:39.288"/>
    <p1510:client id="{4CA36247-CAA9-BE44-9FC0-FB5C2D18290F}" v="3098" dt="2025-05-10T17:06:33.090"/>
    <p1510:client id="{6F870DD5-0505-4E21-A318-96C9F27B33B6}" v="15" dt="2025-05-10T05:25:16.108"/>
    <p1510:client id="{80D7BE6C-949C-4F00-985D-7D2E506B5F51}" v="2589" dt="2025-05-10T07:51:09.331"/>
    <p1510:client id="{CB7663EF-F10B-444D-8B2C-FC70677773E0}" v="670" dt="2025-05-10T18:37:18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2"/>
  </p:normalViewPr>
  <p:slideViewPr>
    <p:cSldViewPr snapToGrid="0">
      <p:cViewPr varScale="1">
        <p:scale>
          <a:sx n="91" d="100"/>
          <a:sy n="91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49AC9-ABBF-F546-A23E-7291F108F012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F5B71-4900-0943-9035-E98C99591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5B71-4900-0943-9035-E98C99591B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9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5B71-4900-0943-9035-E98C99591B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9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31DBB-46E6-C6BF-A32C-2473BE26F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C8677D-7170-C02A-F4BF-72EEC46A7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84577-09FC-D9D8-27A0-51FF7F4E6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88287-7602-DEDA-2F8C-B8D0BA4B0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2FAEE-CBD3-CA14-A9A1-08429AE87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7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AF74-5D9E-38D0-4D23-5EE16CD8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D49B5-03AA-5524-3F6C-9AF04CDDE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10984-A966-173F-C767-700B0AACC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080E1-2ADD-708B-EB89-47AD808C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CE657-2F8C-C3B7-CEAA-04CD0EA9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10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FF1AF5-EB65-3576-46D7-5C63A5602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F686A-92BD-B736-BD44-471991615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0F147-7E8E-A25E-22D2-B244E9219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4F18A-6F83-9438-A7AC-B18EABE9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42840-4F46-3150-A88F-2EDD0207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D3EF-8440-1DCC-5491-95613294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1A363-119A-CE2F-BF8B-E1999B057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1FDF3-7B48-B48C-2B2A-8C20EAA4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3DA79-5C73-266A-24D6-44845516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E6B0A-F475-8071-A66F-5A13BD26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3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DD15-D089-877C-07BF-6B0C70FF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5D32B-F943-787B-14C5-1D73D4A5C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33D0F-E8B3-F009-F297-961C938CE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BA867-9186-D3C8-2A60-A93389C9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0C4A3-4ACE-F677-148B-B8DC9416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4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7DC4D-FD11-EC0D-1438-0BB773F06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9956-68B5-A20C-902A-0FE1EC50C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E741C-8BCE-D2F7-AECF-24D3AFD1C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78BDA-EDC7-0892-706D-E2ACFA15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2E285-8B6D-4995-E1CB-505315D00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45588-71E2-DA52-2CDD-DE985F83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62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7EA9-2F8A-2593-4095-0B13718A5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A09B9-C107-566A-B343-9BDA9C2A7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4BB34-A15B-62A5-762B-4D53940BB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F8BE7-E1CB-9364-289F-C8B3FA4F4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3DB520-8DC0-B31C-33D5-7DAB8E788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8ACF9C-9FFD-279C-F403-7A206D2D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1FAC1-C5A4-639B-C19D-9ADC90C0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CEEBF-E4CF-2E46-B949-A047298A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9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7EE5-9741-F10D-F345-FB27A48A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61FCD-2ACC-B412-CC7B-3F46F9B5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F8F79-0155-43F2-9CC5-FC8B34C2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17D1F-3C36-5D70-15B5-C31D4160B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9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6FD76-DAF8-C049-6F9C-51926103E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D9D6D-79A7-64EE-C54D-E697B1CA3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61C3A-7914-4798-D358-719442B90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9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E571-B9A6-DD46-E760-4A73F3DE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C9F6-D222-B0BE-6FFF-4EFBA485F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8E20A-0C83-7A90-A9C2-F61CA6676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DED51-A7A1-5228-4E5A-00387FAF0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34288-29E8-7992-844D-D0F70823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DEB7-2DAC-6951-1E5C-32B70C96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7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530E-25E2-CED0-71C3-EF5A1CF4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4CA520-E119-CB9F-58CF-55392955F6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65C79-B57C-2C2D-1815-6A4415306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92749-407C-7E83-F8C2-C2F321D51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ECCD-2CF6-FFEE-5D92-E58B4DF0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3EDE0-21CD-C496-3AD4-E760B519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6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8FF1C9-2870-D471-D93E-22A50515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863F3-5FAD-F41D-5094-F88796FC2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B8D28-9917-D384-4D10-39E7A58AE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A0382-49D7-5546-B425-E1841E5EB94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80954-1C80-3BBB-0ACB-10496FA26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C7C03-CF20-644F-ABF7-CF63CD5E9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2DA1BC-BF15-3745-B094-ED0D78ED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8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4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14816-44C0-E150-ECB1-4EE21F317604}"/>
              </a:ext>
            </a:extLst>
          </p:cNvPr>
          <p:cNvSpPr txBox="1"/>
          <p:nvPr/>
        </p:nvSpPr>
        <p:spPr>
          <a:xfrm>
            <a:off x="391591" y="708925"/>
            <a:ext cx="4620584" cy="3497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1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kern="1200">
              <a:solidFill>
                <a:schemeClr val="tx1"/>
              </a:solidFill>
              <a:latin typeface="+mj-lt"/>
              <a:ea typeface="+mj-ea"/>
              <a:cs typeface="+mj-cs"/>
              <a:sym typeface="Times New Roman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Times New Roman"/>
              </a:rPr>
              <a:t>Cargo Connect: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Times New Roman"/>
              </a:rPr>
              <a:t>Improving Airport Freight Flow</a:t>
            </a:r>
            <a:endParaRPr lang="en-US" sz="44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98C35D-DC8F-14AB-466F-090299C50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591" y="5016498"/>
            <a:ext cx="2426116" cy="1341481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FNU Anuja</a:t>
            </a:r>
          </a:p>
          <a:p>
            <a:pPr algn="l"/>
            <a:r>
              <a:rPr lang="en-US"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Smit Soneshbhai Patel</a:t>
            </a:r>
          </a:p>
          <a:p>
            <a:pPr algn="l"/>
            <a:r>
              <a:rPr lang="en-US"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Bradley Evan Stover</a:t>
            </a:r>
          </a:p>
          <a:p>
            <a:pPr algn="l"/>
            <a:r>
              <a:rPr lang="en-US"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Chijioke Elisha-Wigwe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088AE6-34BA-74E1-8E75-D45FF02C324A}"/>
              </a:ext>
            </a:extLst>
          </p:cNvPr>
          <p:cNvCxnSpPr>
            <a:cxnSpLocks/>
          </p:cNvCxnSpPr>
          <p:nvPr/>
        </p:nvCxnSpPr>
        <p:spPr>
          <a:xfrm>
            <a:off x="446357" y="1435845"/>
            <a:ext cx="1750932" cy="0"/>
          </a:xfrm>
          <a:prstGeom prst="line">
            <a:avLst/>
          </a:prstGeom>
          <a:ln w="444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30" name="Picture 6" descr="Generated image">
            <a:extLst>
              <a:ext uri="{FF2B5EF4-FFF2-40B4-BE49-F238E27FC236}">
                <a16:creationId xmlns:a16="http://schemas.microsoft.com/office/drawing/2014/main" id="{22D11B0A-80CC-53CD-FB02-5F3CF70A5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/>
          <a:stretch/>
        </p:blipFill>
        <p:spPr bwMode="auto">
          <a:xfrm>
            <a:off x="5066941" y="0"/>
            <a:ext cx="71468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7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07E02-EEAF-4EA5-E653-4059A38C2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200"/>
          </a:p>
          <a:p>
            <a:endParaRPr lang="en-US" sz="2200"/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F49B11F7-89E9-3AF4-8181-A94327DC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33" y="415637"/>
            <a:ext cx="8976713" cy="6284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9AA69-2EF9-7E87-3134-DC8673584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9" y="502920"/>
            <a:ext cx="3419856" cy="146304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sz="4800"/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11679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125E4-CAA4-8F05-7144-FF5FC3C0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41" y="588220"/>
            <a:ext cx="4200518" cy="53943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B2028-D702-8FC7-F947-C3887E811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39" y="1357866"/>
            <a:ext cx="5229922" cy="5269917"/>
          </a:xfrm>
        </p:spPr>
        <p:txBody>
          <a:bodyPr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b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Device: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Android-based Mobile App fetches cargo, location, flight, and route data.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Infrastructure (Provider):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 App Server: Hosts REST API endpoints using Flask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PostgreSQL Database Server: Stores and retrieves scheduling, routing, and cargo data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Systems (APIs):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Airport System: Supplies flight and docking info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DALI System: Provides traffic and logistics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API: Supplies real-time maps and location service</a:t>
            </a:r>
          </a:p>
          <a:p>
            <a:endParaRPr lang="en-US" sz="1400">
              <a:solidFill>
                <a:srgbClr val="595959"/>
              </a:solidFill>
            </a:endParaRP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4F2DF381-000F-DABF-57BE-4DB22C58B3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34" r="23665" b="-2"/>
          <a:stretch/>
        </p:blipFill>
        <p:spPr>
          <a:xfrm>
            <a:off x="6781801" y="756462"/>
            <a:ext cx="4797056" cy="53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FCC18-1859-2345-20C7-CC0EF13A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17" y="2751515"/>
            <a:ext cx="2748581" cy="13549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Current Limitations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FBE93-51FE-8710-2332-D63B0104B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4047" y="557561"/>
            <a:ext cx="7679788" cy="59813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i="0">
                <a:solidFill>
                  <a:schemeClr val="accent6">
                    <a:lumMod val="50000"/>
                  </a:schemeClr>
                </a:solidFill>
                <a:effectLst/>
                <a:latin typeface="DeepSeek-CJK-patch"/>
              </a:rPr>
              <a:t>Testing &amp; Validation Limitations</a:t>
            </a:r>
          </a:p>
          <a:p>
            <a:pPr marL="0" indent="0">
              <a:buNone/>
            </a:pPr>
            <a:endParaRPr lang="en-US" sz="2000" b="1" i="0">
              <a:effectLst/>
              <a:latin typeface="DeepSeek-CJK-patch"/>
            </a:endParaRPr>
          </a:p>
          <a:p>
            <a:pPr lvl="1"/>
            <a:r>
              <a:rPr lang="en-US" sz="2000" b="1" i="0">
                <a:solidFill>
                  <a:schemeClr val="accent2"/>
                </a:solidFill>
                <a:effectLst/>
                <a:latin typeface="DeepSeek-CJK-patch"/>
              </a:rPr>
              <a:t>Reliance on Mock Systems</a:t>
            </a:r>
            <a:r>
              <a:rPr lang="en-US" sz="2000" b="0" i="0">
                <a:solidFill>
                  <a:schemeClr val="accent2"/>
                </a:solidFill>
                <a:effectLst/>
                <a:latin typeface="DeepSeek-CJK-patch"/>
              </a:rPr>
              <a:t>:</a:t>
            </a:r>
          </a:p>
          <a:p>
            <a:pPr lvl="2"/>
            <a:r>
              <a:rPr lang="en-US" sz="1600">
                <a:latin typeface="DeepSeek-CJK-patch"/>
              </a:rPr>
              <a:t>E</a:t>
            </a:r>
            <a:r>
              <a:rPr lang="en-US" sz="1600" b="0" i="0">
                <a:effectLst/>
                <a:latin typeface="DeepSeek-CJK-patch"/>
              </a:rPr>
              <a:t>xclusively tested on mock systems: DALI and Airport.</a:t>
            </a:r>
          </a:p>
          <a:p>
            <a:pPr lvl="2"/>
            <a:r>
              <a:rPr lang="en-US" sz="1600" b="0" i="0">
                <a:effectLst/>
                <a:latin typeface="DeepSeek-CJK-patch"/>
              </a:rPr>
              <a:t>Actual testing on DALI/Airport systems  remains pending.</a:t>
            </a:r>
          </a:p>
          <a:p>
            <a:pPr marL="914400" lvl="2" indent="0">
              <a:buNone/>
            </a:pPr>
            <a:endParaRPr lang="en-US" sz="1600" b="0" i="0">
              <a:effectLst/>
              <a:latin typeface="DeepSeek-CJK-patch"/>
            </a:endParaRPr>
          </a:p>
          <a:p>
            <a:pPr lvl="1"/>
            <a:r>
              <a:rPr lang="en-US" sz="2000" b="1" i="0">
                <a:solidFill>
                  <a:schemeClr val="accent2"/>
                </a:solidFill>
                <a:effectLst/>
                <a:latin typeface="DeepSeek-CJK-patch"/>
              </a:rPr>
              <a:t>Simulated Execution</a:t>
            </a:r>
            <a:r>
              <a:rPr lang="en-US" sz="2000" b="0" i="0">
                <a:solidFill>
                  <a:schemeClr val="accent2"/>
                </a:solidFill>
                <a:effectLst/>
                <a:latin typeface="DeepSeek-CJK-patch"/>
              </a:rPr>
              <a:t>:</a:t>
            </a:r>
          </a:p>
          <a:p>
            <a:pPr lvl="2"/>
            <a:r>
              <a:rPr lang="en-US" sz="1600" b="0" i="0">
                <a:effectLst/>
                <a:latin typeface="DeepSeek-CJK-patch"/>
              </a:rPr>
              <a:t>Truck movement is simulated via Google Maps API. </a:t>
            </a:r>
          </a:p>
          <a:p>
            <a:pPr lvl="2"/>
            <a:r>
              <a:rPr lang="en-US" sz="1600" b="0" i="0">
                <a:effectLst/>
                <a:latin typeface="DeepSeek-CJK-patch"/>
              </a:rPr>
              <a:t>Actual </a:t>
            </a:r>
            <a:r>
              <a:rPr lang="en-US" sz="1600">
                <a:latin typeface="DeepSeek-CJK-patch"/>
              </a:rPr>
              <a:t>V</a:t>
            </a:r>
            <a:r>
              <a:rPr lang="en-US" sz="1600" b="0" i="0">
                <a:effectLst/>
                <a:latin typeface="DeepSeek-CJK-patch"/>
              </a:rPr>
              <a:t>ehicle testing with sensor data has not been validated.</a:t>
            </a:r>
          </a:p>
          <a:p>
            <a:pPr marL="914400" lvl="2" indent="0">
              <a:buNone/>
            </a:pPr>
            <a:endParaRPr lang="en-US" sz="1600" b="0" i="0">
              <a:effectLst/>
              <a:latin typeface="DeepSeek-CJK-patch"/>
            </a:endParaRPr>
          </a:p>
          <a:p>
            <a:pPr lvl="1"/>
            <a:r>
              <a:rPr lang="en-US" sz="2000" b="1" i="0">
                <a:solidFill>
                  <a:schemeClr val="accent2"/>
                </a:solidFill>
                <a:effectLst/>
                <a:latin typeface="DeepSeek-CJK-patch"/>
              </a:rPr>
              <a:t>Edge-Case Coverage</a:t>
            </a:r>
            <a:r>
              <a:rPr lang="en-US" sz="2000" b="0" i="0">
                <a:solidFill>
                  <a:schemeClr val="accent2"/>
                </a:solidFill>
                <a:effectLst/>
                <a:latin typeface="DeepSeek-CJK-patch"/>
              </a:rPr>
              <a:t>:</a:t>
            </a:r>
          </a:p>
          <a:p>
            <a:pPr lvl="2"/>
            <a:r>
              <a:rPr lang="en-US" sz="1600">
                <a:latin typeface="DeepSeek-CJK-patch"/>
              </a:rPr>
              <a:t>Successfully Simulated: </a:t>
            </a:r>
            <a:r>
              <a:rPr lang="en-US" sz="1600" b="0" i="0">
                <a:effectLst/>
                <a:latin typeface="DeepSeek-CJK-patch"/>
              </a:rPr>
              <a:t>Happy</a:t>
            </a:r>
            <a:r>
              <a:rPr lang="en-US" sz="1600">
                <a:latin typeface="DeepSeek-CJK-patch"/>
              </a:rPr>
              <a:t>, A</a:t>
            </a:r>
            <a:r>
              <a:rPr lang="en-US" sz="1600" b="0" i="0">
                <a:effectLst/>
                <a:latin typeface="DeepSeek-CJK-patch"/>
              </a:rPr>
              <a:t>ccident</a:t>
            </a:r>
            <a:r>
              <a:rPr lang="en-US" sz="1600">
                <a:latin typeface="DeepSeek-CJK-patch"/>
              </a:rPr>
              <a:t>, P</a:t>
            </a:r>
            <a:r>
              <a:rPr lang="en-US" sz="1600" b="0" i="0">
                <a:effectLst/>
                <a:latin typeface="DeepSeek-CJK-patch"/>
              </a:rPr>
              <a:t>arking</a:t>
            </a:r>
            <a:r>
              <a:rPr lang="en-US" sz="1600">
                <a:latin typeface="DeepSeek-CJK-patch"/>
              </a:rPr>
              <a:t>, Pullover, </a:t>
            </a:r>
            <a:r>
              <a:rPr lang="en-US" sz="1600" b="0" i="0">
                <a:effectLst/>
                <a:latin typeface="DeepSeek-CJK-patch"/>
              </a:rPr>
              <a:t>Dock </a:t>
            </a:r>
            <a:r>
              <a:rPr lang="en-US" sz="1400" b="0" i="0">
                <a:effectLst/>
                <a:latin typeface="DeepSeek-CJK-patch"/>
              </a:rPr>
              <a:t>Assignment</a:t>
            </a:r>
            <a:r>
              <a:rPr lang="en-US" sz="1600" b="0" i="0">
                <a:effectLst/>
                <a:latin typeface="DeepSeek-CJK-patch"/>
              </a:rPr>
              <a:t>.</a:t>
            </a:r>
          </a:p>
          <a:p>
            <a:pPr lvl="2"/>
            <a:r>
              <a:rPr lang="en-US" sz="1600">
                <a:latin typeface="DeepSeek-CJK-patch"/>
              </a:rPr>
              <a:t>Missing: Real world scenarios </a:t>
            </a:r>
          </a:p>
          <a:p>
            <a:pPr lvl="3"/>
            <a:r>
              <a:rPr lang="en-US" sz="1400">
                <a:latin typeface="DeepSeek-CJK-patch"/>
              </a:rPr>
              <a:t>Unexpected environmental factor</a:t>
            </a:r>
          </a:p>
          <a:p>
            <a:pPr lvl="3"/>
            <a:r>
              <a:rPr lang="en-US" sz="1400" b="0" i="0">
                <a:effectLst/>
                <a:latin typeface="DeepSeek-CJK-patch"/>
              </a:rPr>
              <a:t>System Latency</a:t>
            </a:r>
          </a:p>
          <a:p>
            <a:pPr lvl="2"/>
            <a:r>
              <a:rPr lang="en-US" sz="1600" b="0" i="0">
                <a:effectLst/>
                <a:latin typeface="DeepSeek-CJK-patch"/>
              </a:rPr>
              <a:t>Critical logistics workflows</a:t>
            </a:r>
          </a:p>
          <a:p>
            <a:pPr lvl="3"/>
            <a:r>
              <a:rPr lang="en-US" sz="1400">
                <a:latin typeface="DeepSeek-CJK-patch"/>
              </a:rPr>
              <a:t>C</a:t>
            </a:r>
            <a:r>
              <a:rPr lang="en-US" sz="1400" b="0" i="0">
                <a:effectLst/>
                <a:latin typeface="DeepSeek-CJK-patch"/>
              </a:rPr>
              <a:t>argo loading/unloading timings</a:t>
            </a:r>
            <a:endParaRPr lang="en-US" sz="1600" b="0" i="0">
              <a:effectLst/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193400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C1295F-9DE2-F1E1-F0D9-447C9ED11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127AEE-3ABA-50A8-F74C-1B97B5AF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1AB4FF3-34D9-2B2C-FB61-F2E665AF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67FA9-55F2-8AEB-A460-F25570806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42" y="2804954"/>
            <a:ext cx="2748581" cy="13549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Current Limitations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6C663F4-9B22-9CCF-E04E-B4BE72B32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C6914-9C55-2751-B6FB-F8A7E037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985" y="900413"/>
            <a:ext cx="7679788" cy="19989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Non-Functional Limitations</a:t>
            </a:r>
            <a:endParaRPr lang="en-US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000" b="1" i="0">
              <a:effectLst/>
              <a:latin typeface="DeepSeek-CJK-patch"/>
            </a:endParaRPr>
          </a:p>
          <a:p>
            <a:pPr lvl="1"/>
            <a:r>
              <a:rPr lang="en-US" sz="2000" b="1">
                <a:solidFill>
                  <a:schemeClr val="accent2"/>
                </a:solidFill>
                <a:latin typeface="DeepSeek-CJK-patch"/>
              </a:rPr>
              <a:t>Scalability &amp; Performance</a:t>
            </a:r>
            <a:r>
              <a:rPr lang="en-US" sz="2000">
                <a:solidFill>
                  <a:schemeClr val="accent2"/>
                </a:solidFill>
                <a:latin typeface="DeepSeek-CJK-patch"/>
              </a:rPr>
              <a:t>:</a:t>
            </a:r>
          </a:p>
          <a:p>
            <a:pPr lvl="2"/>
            <a:r>
              <a:rPr lang="en-US" sz="1600">
                <a:latin typeface="DeepSeek-CJK-patch"/>
              </a:rPr>
              <a:t>Only tested on Small Database.</a:t>
            </a:r>
          </a:p>
          <a:p>
            <a:pPr lvl="2"/>
            <a:r>
              <a:rPr lang="en-US" sz="1600">
                <a:latin typeface="DeepSeek-CJK-patch"/>
              </a:rPr>
              <a:t>Large Scale Database: Latency and Responsiveness remains unvalidated.</a:t>
            </a:r>
            <a:endParaRPr lang="en-US" sz="1600">
              <a:solidFill>
                <a:schemeClr val="accent2"/>
              </a:solidFill>
              <a:latin typeface="DeepSeek-CJK-patch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6F7933-67F8-ECCF-FA1E-86AD4D6EE460}"/>
              </a:ext>
            </a:extLst>
          </p:cNvPr>
          <p:cNvSpPr txBox="1">
            <a:spLocks/>
          </p:cNvSpPr>
          <p:nvPr/>
        </p:nvSpPr>
        <p:spPr>
          <a:xfrm>
            <a:off x="4272847" y="3238452"/>
            <a:ext cx="7679788" cy="1998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Deployment &amp; Platform Limitations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latin typeface="DeepSeek-CJK-patch"/>
            </a:endParaRPr>
          </a:p>
          <a:p>
            <a:pPr lvl="1"/>
            <a:r>
              <a:rPr lang="en-US" sz="2000" b="1">
                <a:solidFill>
                  <a:schemeClr val="accent2"/>
                </a:solidFill>
                <a:latin typeface="DeepSeek-CJK-patch"/>
              </a:rPr>
              <a:t>Android-Centric Implementation:</a:t>
            </a:r>
          </a:p>
          <a:p>
            <a:pPr lvl="2"/>
            <a:r>
              <a:rPr lang="en-US" sz="1600">
                <a:latin typeface="DeepSeek-CJK-patch"/>
              </a:rPr>
              <a:t>Mobile Application codebase is Kotlin based.</a:t>
            </a:r>
          </a:p>
          <a:p>
            <a:pPr lvl="2"/>
            <a:r>
              <a:rPr lang="en-US" sz="1600">
                <a:latin typeface="DeepSeek-CJK-patch"/>
              </a:rPr>
              <a:t>iOS version Mobile Application has not been implemented.</a:t>
            </a:r>
            <a:endParaRPr lang="en-US" sz="1600">
              <a:solidFill>
                <a:schemeClr val="accent2"/>
              </a:solidFill>
              <a:latin typeface="DeepSeek-CJK-patch"/>
            </a:endParaRPr>
          </a:p>
        </p:txBody>
      </p:sp>
    </p:spTree>
    <p:extLst>
      <p:ext uri="{BB962C8B-B14F-4D97-AF65-F5344CB8AC3E}">
        <p14:creationId xmlns:p14="http://schemas.microsoft.com/office/powerpoint/2010/main" val="37304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0B59E8-FE01-E397-1228-22AFFE74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Lessons Learned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3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457D-2719-783F-D8A5-7ED32E83E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336" y="124690"/>
            <a:ext cx="5581223" cy="6733309"/>
          </a:xfrm>
        </p:spPr>
        <p:txBody>
          <a:bodyPr anchor="ctr">
            <a:noAutofit/>
          </a:bodyPr>
          <a:lstStyle/>
          <a:p>
            <a:r>
              <a:rPr lang="en-US" sz="2000" b="1" i="0">
                <a:solidFill>
                  <a:schemeClr val="accent4">
                    <a:lumMod val="75000"/>
                    <a:alpha val="80000"/>
                  </a:schemeClr>
                </a:solidFill>
                <a:effectLst/>
                <a:latin typeface="DeepSeek-CJK-patch"/>
              </a:rPr>
              <a:t>End-to-End Project Lifecycle Ownership</a:t>
            </a:r>
          </a:p>
          <a:p>
            <a:pPr lvl="1"/>
            <a:r>
              <a:rPr lang="en-US" sz="1800"/>
              <a:t>Defining clear problem statements  </a:t>
            </a:r>
            <a:r>
              <a:rPr lang="en-US" sz="1800" b="0" i="0">
                <a:solidFill>
                  <a:schemeClr val="tx1">
                    <a:alpha val="80000"/>
                  </a:schemeClr>
                </a:solidFill>
                <a:effectLst/>
                <a:latin typeface="DeepSeek-CJK-patch"/>
              </a:rPr>
              <a:t>upfront to align architecture, scope, and stakeholder expectations.</a:t>
            </a:r>
          </a:p>
          <a:p>
            <a:pPr lvl="1"/>
            <a:r>
              <a:rPr lang="en-US" sz="1800"/>
              <a:t>Architecture is more important than the code.</a:t>
            </a:r>
            <a:endParaRPr lang="en-US" sz="1800" b="0" i="0">
              <a:solidFill>
                <a:schemeClr val="tx1">
                  <a:alpha val="80000"/>
                </a:schemeClr>
              </a:solidFill>
              <a:effectLst/>
              <a:latin typeface="DeepSeek-CJK-patch"/>
            </a:endParaRPr>
          </a:p>
          <a:p>
            <a:r>
              <a:rPr lang="en-US" sz="2000" b="1" i="0">
                <a:solidFill>
                  <a:schemeClr val="accent5">
                    <a:lumMod val="75000"/>
                    <a:alpha val="80000"/>
                  </a:schemeClr>
                </a:solidFill>
                <a:effectLst/>
                <a:latin typeface="DeepSeek-CJK-patch"/>
              </a:rPr>
              <a:t>Modular &amp; Scalable System Design</a:t>
            </a:r>
            <a:endParaRPr lang="en-US" sz="1800" b="0" i="0">
              <a:solidFill>
                <a:schemeClr val="tx1">
                  <a:alpha val="80000"/>
                </a:schemeClr>
              </a:solidFill>
              <a:effectLst/>
              <a:latin typeface="DeepSeek-CJK-patch"/>
            </a:endParaRPr>
          </a:p>
          <a:p>
            <a:pPr lvl="1"/>
            <a:r>
              <a:rPr lang="en-US" sz="1800" b="0" i="0">
                <a:solidFill>
                  <a:schemeClr val="tx1">
                    <a:alpha val="80000"/>
                  </a:schemeClr>
                </a:solidFill>
                <a:effectLst/>
                <a:latin typeface="DeepSeek-CJK-patch"/>
              </a:rPr>
              <a:t>Decoupling components enabled plug-and-play mock systems</a:t>
            </a:r>
            <a:endParaRPr lang="en-US" sz="1800">
              <a:solidFill>
                <a:schemeClr val="tx1">
                  <a:alpha val="80000"/>
                </a:schemeClr>
              </a:solidFill>
              <a:latin typeface="DeepSeek-CJK-patch"/>
            </a:endParaRPr>
          </a:p>
          <a:p>
            <a:r>
              <a:rPr lang="en-US" sz="2000" b="1" i="0">
                <a:solidFill>
                  <a:schemeClr val="accent6">
                    <a:alpha val="80000"/>
                  </a:schemeClr>
                </a:solidFill>
                <a:effectLst/>
                <a:latin typeface="DeepSeek-CJK-patch"/>
              </a:rPr>
              <a:t>Third-Party Integration &amp; Parallelism</a:t>
            </a:r>
            <a:endParaRPr lang="en-US" sz="2000" b="0" i="0">
              <a:solidFill>
                <a:schemeClr val="accent6">
                  <a:alpha val="80000"/>
                </a:schemeClr>
              </a:solidFill>
              <a:effectLst/>
              <a:latin typeface="DeepSeek-CJK-patch"/>
            </a:endParaRPr>
          </a:p>
          <a:p>
            <a:pPr lvl="1">
              <a:spcBef>
                <a:spcPts val="1029"/>
              </a:spcBef>
              <a:spcAft>
                <a:spcPts val="1029"/>
              </a:spcAft>
            </a:pPr>
            <a:r>
              <a:rPr lang="en-US" sz="1800" b="0" i="0">
                <a:solidFill>
                  <a:schemeClr val="tx1">
                    <a:alpha val="80000"/>
                  </a:schemeClr>
                </a:solidFill>
                <a:effectLst/>
                <a:latin typeface="DeepSeek-CJK-patch"/>
              </a:rPr>
              <a:t>Designing for asynchronous workflows</a:t>
            </a:r>
          </a:p>
          <a:p>
            <a:pPr lvl="1">
              <a:spcBef>
                <a:spcPts val="1029"/>
              </a:spcBef>
              <a:spcAft>
                <a:spcPts val="1029"/>
              </a:spcAft>
            </a:pPr>
            <a:r>
              <a:rPr lang="en-US" sz="1800">
                <a:solidFill>
                  <a:schemeClr val="tx1">
                    <a:alpha val="80000"/>
                  </a:schemeClr>
                </a:solidFill>
                <a:latin typeface="DeepSeek-CJK-patch"/>
              </a:rPr>
              <a:t>DALI and Airport Mock.</a:t>
            </a:r>
            <a:endParaRPr lang="en-US" sz="1800" b="0" i="0">
              <a:solidFill>
                <a:schemeClr val="tx1">
                  <a:alpha val="80000"/>
                </a:schemeClr>
              </a:solidFill>
              <a:effectLst/>
              <a:latin typeface="DeepSeek-CJK-patch"/>
            </a:endParaRPr>
          </a:p>
          <a:p>
            <a:pPr>
              <a:spcBef>
                <a:spcPts val="1029"/>
              </a:spcBef>
              <a:spcAft>
                <a:spcPts val="1029"/>
              </a:spcAft>
            </a:pPr>
            <a:r>
              <a:rPr lang="en-US" sz="2000" b="1" i="0">
                <a:solidFill>
                  <a:schemeClr val="accent2">
                    <a:alpha val="80000"/>
                  </a:schemeClr>
                </a:solidFill>
                <a:effectLst/>
                <a:latin typeface="DeepSeek-CJK-patch"/>
              </a:rPr>
              <a:t>Collaboration &amp; Adaptability</a:t>
            </a:r>
            <a:endParaRPr lang="en-US" sz="2000">
              <a:solidFill>
                <a:schemeClr val="accent2">
                  <a:alpha val="80000"/>
                </a:schemeClr>
              </a:solidFill>
              <a:latin typeface="DeepSeek-CJK-patch"/>
            </a:endParaRPr>
          </a:p>
          <a:p>
            <a:pPr lvl="1">
              <a:spcBef>
                <a:spcPts val="1029"/>
              </a:spcBef>
              <a:spcAft>
                <a:spcPts val="1029"/>
              </a:spcAft>
            </a:pPr>
            <a:r>
              <a:rPr lang="en-US" sz="1800"/>
              <a:t>Iterative feedback from our professor &amp;  mates during semester-long demos significantly improved our system.</a:t>
            </a:r>
            <a:endParaRPr lang="en-US" sz="1800" b="0" i="0">
              <a:solidFill>
                <a:schemeClr val="tx1">
                  <a:alpha val="80000"/>
                </a:schemeClr>
              </a:solidFill>
              <a:effectLst/>
              <a:latin typeface="DeepSeek-CJK-patch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99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E217DC86-D0A0-D7A9-9EAC-64B7B2D5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25" b="15175"/>
          <a:stretch/>
        </p:blipFill>
        <p:spPr>
          <a:xfrm>
            <a:off x="3" y="10"/>
            <a:ext cx="12191997" cy="6857988"/>
          </a:xfrm>
          <a:prstGeom prst="rect">
            <a:avLst/>
          </a:prstGeom>
        </p:spPr>
      </p:pic>
      <p:sp>
        <p:nvSpPr>
          <p:cNvPr id="19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1E1FDB-C087-3C3B-D144-F4082FE11367}"/>
              </a:ext>
            </a:extLst>
          </p:cNvPr>
          <p:cNvSpPr txBox="1"/>
          <p:nvPr/>
        </p:nvSpPr>
        <p:spPr>
          <a:xfrm>
            <a:off x="1771650" y="5254391"/>
            <a:ext cx="8867012" cy="7749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169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rge truck on a highway">
            <a:extLst>
              <a:ext uri="{FF2B5EF4-FFF2-40B4-BE49-F238E27FC236}">
                <a16:creationId xmlns:a16="http://schemas.microsoft.com/office/drawing/2014/main" id="{E1651D27-559D-FAD3-0FE5-2291A56FB5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36"/>
          <a:stretch/>
        </p:blipFill>
        <p:spPr>
          <a:xfrm>
            <a:off x="1" y="10"/>
            <a:ext cx="68304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6559B-A475-3502-EEAC-C94F11F6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295" y="273844"/>
            <a:ext cx="3378803" cy="633998"/>
          </a:xfr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Problem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C6DEE-CC42-6C8D-C325-11E925B0F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1595" y="1181686"/>
            <a:ext cx="5336205" cy="54024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Freight trucks often get stuck in traffic and face long wait times to pick up the cargo and deliver back to the destination. </a:t>
            </a:r>
          </a:p>
          <a:p>
            <a:pPr marL="0" indent="0" algn="just">
              <a:buNone/>
            </a:pPr>
            <a:r>
              <a:rPr lang="en-US" sz="18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to:</a:t>
            </a:r>
          </a:p>
          <a:p>
            <a:pPr lvl="1"/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Wasted time and fuel while Idling</a:t>
            </a:r>
          </a:p>
          <a:p>
            <a:pPr lvl="1"/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Missed delivery schedules</a:t>
            </a:r>
          </a:p>
          <a:p>
            <a:pPr lvl="1"/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Congestion that slows down operations for everyone</a:t>
            </a:r>
            <a:b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Challenge:</a:t>
            </a:r>
          </a:p>
          <a:p>
            <a:pPr marL="0" indent="0"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We can't make changes to any infrastructure, so we need a smart, software-based solution.</a:t>
            </a:r>
          </a:p>
          <a:p>
            <a:pPr marL="0" indent="0">
              <a:buNone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Goal:</a:t>
            </a:r>
          </a:p>
          <a:p>
            <a:pPr marL="0" indent="0"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a system that: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Uses real-time traffic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Makes dynamic routing decisions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Helps trucks avoid congestion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Keeps deliveries on time and operations running smoothly</a:t>
            </a:r>
          </a:p>
          <a:p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4045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bus depot">
            <a:extLst>
              <a:ext uri="{FF2B5EF4-FFF2-40B4-BE49-F238E27FC236}">
                <a16:creationId xmlns:a16="http://schemas.microsoft.com/office/drawing/2014/main" id="{1B973A2D-D111-90D3-BE51-29322803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36"/>
          <a:stretch/>
        </p:blipFill>
        <p:spPr>
          <a:xfrm>
            <a:off x="1" y="10"/>
            <a:ext cx="757943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8A7B2-280C-E3D2-4213-F0DB6995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955" y="167907"/>
            <a:ext cx="3126481" cy="1295394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83BF-A309-8AD9-2873-9EDFC5608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486" y="1540471"/>
            <a:ext cx="4523010" cy="512719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Freight trucks face significant delays and inefficiencies while navigating through congested airport cargo zones, leading to increased idle time, missed delivery windows, and operational bottlenecks.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Without altering physical infrastructure, there is a critical need for a dynamic, software-driven solution that leverages real-time traffic data to optimize routing decisions.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must adapt on the fly to minimize delays and improve the overall flow of airport freight logistics.</a:t>
            </a:r>
          </a:p>
        </p:txBody>
      </p:sp>
    </p:spTree>
    <p:extLst>
      <p:ext uri="{BB962C8B-B14F-4D97-AF65-F5344CB8AC3E}">
        <p14:creationId xmlns:p14="http://schemas.microsoft.com/office/powerpoint/2010/main" val="195035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11726-D2B1-A435-64FA-75777699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13931"/>
            <a:ext cx="3143250" cy="26011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>
                <a:latin typeface="+mj-lt"/>
                <a:ea typeface="+mj-ea"/>
                <a:cs typeface="+mj-cs"/>
              </a:rPr>
              <a:t>Proposed Solution</a:t>
            </a:r>
          </a:p>
        </p:txBody>
      </p:sp>
      <p:pic>
        <p:nvPicPr>
          <p:cNvPr id="29" name="Graphic 28" descr="Laptop Secure">
            <a:extLst>
              <a:ext uri="{FF2B5EF4-FFF2-40B4-BE49-F238E27FC236}">
                <a16:creationId xmlns:a16="http://schemas.microsoft.com/office/drawing/2014/main" id="{42958848-7A72-4F18-B1B9-3C8229903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200" y="2429670"/>
            <a:ext cx="914400" cy="914400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DE9E8E3-54F7-D44B-CE98-C92BFFDD1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653" y="730249"/>
            <a:ext cx="6884964" cy="538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Our Software-Driven Solution</a:t>
            </a:r>
            <a:b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 dynamic routing system that adapts in real time to traffic, delivery schedules, and system data.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DALI Mock System → Simulates live traffic inputs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Airport System → Feeds operational data and flight status.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Backend System → Processes data and handles authentication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Mobile Interface → Displays assignment, optimal route for truck drivers.</a:t>
            </a:r>
          </a:p>
          <a:p>
            <a:pPr marL="0" indent="0">
              <a:buNone/>
            </a:pPr>
            <a:endParaRPr lang="en-US" sz="1800" kern="120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68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0" name="Rectangle 2099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02" name="Rectangle 210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C830E-7C8C-6696-01DD-99E8336C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408854"/>
            <a:ext cx="7985759" cy="868823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Context Diagram</a:t>
            </a:r>
          </a:p>
        </p:txBody>
      </p:sp>
      <p:sp>
        <p:nvSpPr>
          <p:cNvPr id="2104" name="Rectangle: Rounded Corners 210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628797-8B0D-0B92-57EC-97437CB04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065"/>
          <a:stretch/>
        </p:blipFill>
        <p:spPr bwMode="auto">
          <a:xfrm>
            <a:off x="1070701" y="2139484"/>
            <a:ext cx="4225870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3BFD986-9CB5-E25B-E881-E11E839910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302" y="2320032"/>
            <a:ext cx="5596128" cy="373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68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B389FE-D890-BFF8-FCF1-26A42B1D4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8C08C-825A-D7F2-96BF-BD155380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93" y="843459"/>
            <a:ext cx="4202608" cy="78563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  <a:latin typeface="Times New Roman"/>
                <a:cs typeface="Times New Roman"/>
              </a:rPr>
              <a:t>Technologies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62D86-19CF-F53D-D0DC-0B4264589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53" y="1587177"/>
            <a:ext cx="5291735" cy="4718334"/>
          </a:xfrm>
        </p:spPr>
        <p:txBody>
          <a:bodyPr anchor="ctr">
            <a:normAutofit/>
          </a:bodyPr>
          <a:lstStyle/>
          <a:p>
            <a:r>
              <a:rPr lang="en-US" sz="2400" b="1">
                <a:solidFill>
                  <a:schemeClr val="accent6">
                    <a:lumMod val="50000"/>
                  </a:schemeClr>
                </a:solidFill>
                <a:cs typeface="Times New Roman"/>
              </a:rPr>
              <a:t>Mobile Application: </a:t>
            </a:r>
            <a:r>
              <a:rPr lang="en-US" sz="2400">
                <a:solidFill>
                  <a:schemeClr val="accent6">
                    <a:lumMod val="60000"/>
                    <a:lumOff val="40000"/>
                  </a:schemeClr>
                </a:solidFill>
                <a:cs typeface="Times New Roman"/>
              </a:rPr>
              <a:t>Kotlin</a:t>
            </a:r>
            <a:endParaRPr lang="en-US">
              <a:solidFill>
                <a:schemeClr val="accent6">
                  <a:lumMod val="60000"/>
                  <a:lumOff val="40000"/>
                </a:schemeClr>
              </a:solidFill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000000"/>
                </a:solidFill>
                <a:cs typeface="Times New Roman"/>
              </a:rPr>
              <a:t>Community Support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000000"/>
                </a:solidFill>
                <a:cs typeface="Times New Roman"/>
              </a:rPr>
              <a:t>Highly used framework for the mobile app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000000"/>
                </a:solidFill>
                <a:cs typeface="Times New Roman"/>
              </a:rPr>
              <a:t>Highly maintainable in the long-term</a:t>
            </a:r>
          </a:p>
          <a:p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  <a:cs typeface="Times New Roman"/>
              </a:rPr>
              <a:t>UI Component:</a:t>
            </a:r>
            <a:r>
              <a:rPr lang="en-US" sz="2400">
                <a:solidFill>
                  <a:schemeClr val="tx2">
                    <a:lumMod val="90000"/>
                    <a:lumOff val="10000"/>
                  </a:schemeClr>
                </a:solidFill>
                <a:cs typeface="Times New Roman"/>
              </a:rPr>
              <a:t> </a:t>
            </a:r>
            <a:r>
              <a:rPr lang="en-US" sz="2400">
                <a:solidFill>
                  <a:schemeClr val="tx2">
                    <a:lumMod val="50000"/>
                    <a:lumOff val="50000"/>
                  </a:schemeClr>
                </a:solidFill>
                <a:cs typeface="Times New Roman"/>
              </a:rPr>
              <a:t>Jetpack Compose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000000"/>
                </a:solidFill>
                <a:cs typeface="Times New Roman"/>
              </a:rPr>
              <a:t>High reusability &amp; compatible with Kotlin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000000"/>
                </a:solidFill>
                <a:cs typeface="Times New Roman"/>
              </a:rPr>
              <a:t>Simplified state management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000000"/>
                </a:solidFill>
                <a:cs typeface="Times New Roman"/>
              </a:rPr>
              <a:t>Real-time UI rendering</a:t>
            </a:r>
          </a:p>
          <a:p>
            <a:r>
              <a:rPr lang="en-US" b="1">
                <a:solidFill>
                  <a:schemeClr val="accent2">
                    <a:lumMod val="50000"/>
                  </a:schemeClr>
                </a:solidFill>
                <a:cs typeface="Times New Roman"/>
              </a:rPr>
              <a:t>Backend</a:t>
            </a:r>
            <a:r>
              <a:rPr lang="en-US" sz="2400" b="1">
                <a:solidFill>
                  <a:schemeClr val="accent2">
                    <a:lumMod val="50000"/>
                  </a:schemeClr>
                </a:solidFill>
              </a:rPr>
              <a:t>:</a:t>
            </a:r>
            <a:r>
              <a:rPr lang="en-US" sz="2400">
                <a:solidFill>
                  <a:schemeClr val="accent2">
                    <a:lumMod val="50000"/>
                  </a:schemeClr>
                </a:solidFill>
              </a:rPr>
              <a:t> </a:t>
            </a:r>
            <a:r>
              <a:rPr lang="en-US" sz="2400">
                <a:solidFill>
                  <a:schemeClr val="accent2">
                    <a:lumMod val="75000"/>
                  </a:schemeClr>
                </a:solidFill>
              </a:rPr>
              <a:t>Flask for Restful API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000000"/>
                </a:solidFill>
                <a:cs typeface="Times New Roman"/>
              </a:rPr>
              <a:t>Lightweight nature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000000"/>
                </a:solidFill>
                <a:cs typeface="Times New Roman"/>
              </a:rPr>
              <a:t>Quick development of REST APIs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700">
                <a:solidFill>
                  <a:srgbClr val="000000"/>
                </a:solidFill>
                <a:cs typeface="Times New Roman"/>
              </a:rPr>
              <a:t>Easy integration with preexisting libraries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C7607D5F-9254-E23D-DDB6-A213A9B3D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9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495AC1-B5C7-5FBF-4FEA-7B51BA4E0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BD1480-5A89-9284-BCBB-F7C38CB40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EF7172-6DA7-DA87-85CB-31FC342CF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CFD2A0DF-766A-B48A-6559-C6F0FA88E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758ABA-A38E-B935-B493-CC84FC786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EF37B-94B1-5B33-F6EA-72C1596C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100"/>
              <a:t>Technologies Needed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3212C4-DC0A-3E7E-53F9-9D885228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13ED9-9A23-5FCC-EAB2-E3D42DBCB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294" y="1601212"/>
            <a:ext cx="6376849" cy="3920399"/>
          </a:xfrm>
        </p:spPr>
        <p:txBody>
          <a:bodyPr anchor="ctr">
            <a:normAutofit fontScale="92500" lnSpcReduction="10000"/>
          </a:bodyPr>
          <a:lstStyle/>
          <a:p>
            <a:endParaRPr lang="en-US" sz="2400" b="1">
              <a:solidFill>
                <a:schemeClr val="accent1">
                  <a:lumMod val="49000"/>
                </a:schemeClr>
              </a:solidFill>
            </a:endParaRPr>
          </a:p>
          <a:p>
            <a:r>
              <a:rPr lang="en-US" sz="2400" b="1">
                <a:solidFill>
                  <a:schemeClr val="accent1">
                    <a:lumMod val="49000"/>
                  </a:schemeClr>
                </a:solidFill>
              </a:rPr>
              <a:t>Database:</a:t>
            </a:r>
            <a:r>
              <a:rPr lang="en-US" sz="2400"/>
              <a:t> </a:t>
            </a:r>
            <a:r>
              <a:rPr lang="en-US" sz="2400">
                <a:solidFill>
                  <a:schemeClr val="tx2">
                    <a:lumMod val="76000"/>
                    <a:lumOff val="24000"/>
                  </a:schemeClr>
                </a:solidFill>
              </a:rPr>
              <a:t>PostgreSQL</a:t>
            </a:r>
            <a:endParaRPr lang="en-US">
              <a:solidFill>
                <a:schemeClr val="tx2">
                  <a:lumMod val="76000"/>
                  <a:lumOff val="24000"/>
                </a:schemeClr>
              </a:solidFill>
            </a:endParaRPr>
          </a:p>
          <a:p>
            <a:pPr lvl="1"/>
            <a:r>
              <a:rPr lang="en-US" sz="1700"/>
              <a:t>Highly Scalable</a:t>
            </a:r>
          </a:p>
          <a:p>
            <a:pPr lvl="1"/>
            <a:r>
              <a:rPr lang="en-US" sz="1700">
                <a:latin typeface="Aptos"/>
                <a:cs typeface="Arial"/>
              </a:rPr>
              <a:t>Strong</a:t>
            </a:r>
            <a:r>
              <a:rPr lang="en-US" sz="1700"/>
              <a:t> performance</a:t>
            </a:r>
          </a:p>
          <a:p>
            <a:pPr lvl="1"/>
            <a:r>
              <a:rPr lang="en-US" sz="1700"/>
              <a:t>Its powerful native management application across multiple platforms</a:t>
            </a:r>
            <a:endParaRPr lang="en-US"/>
          </a:p>
          <a:p>
            <a:r>
              <a:rPr lang="en-US" sz="2400" b="1">
                <a:solidFill>
                  <a:schemeClr val="accent2">
                    <a:lumMod val="49000"/>
                  </a:schemeClr>
                </a:solidFill>
              </a:rPr>
              <a:t>DALI mock:</a:t>
            </a:r>
            <a:r>
              <a:rPr lang="en-US" sz="2400"/>
              <a:t> </a:t>
            </a:r>
            <a:r>
              <a:rPr lang="en-US" sz="2400">
                <a:solidFill>
                  <a:schemeClr val="accent2">
                    <a:lumMod val="76000"/>
                  </a:schemeClr>
                </a:solidFill>
              </a:rPr>
              <a:t>Laravel</a:t>
            </a:r>
          </a:p>
          <a:p>
            <a:pPr lvl="1"/>
            <a:r>
              <a:rPr lang="en-US" sz="1700"/>
              <a:t>Its formidable routing capability</a:t>
            </a:r>
          </a:p>
          <a:p>
            <a:pPr lvl="1"/>
            <a:r>
              <a:rPr lang="en-US" sz="1700"/>
              <a:t>Data seeding feature &amp; resource Controllers</a:t>
            </a:r>
          </a:p>
          <a:p>
            <a:pPr lvl="1"/>
            <a:r>
              <a:rPr lang="en-US" sz="1700"/>
              <a:t>Documentation and Community Support</a:t>
            </a:r>
          </a:p>
          <a:p>
            <a:r>
              <a:rPr lang="en-US" sz="2400" b="1">
                <a:solidFill>
                  <a:schemeClr val="accent5">
                    <a:lumMod val="49000"/>
                  </a:schemeClr>
                </a:solidFill>
              </a:rPr>
              <a:t>Airport mock:</a:t>
            </a:r>
            <a:r>
              <a:rPr lang="en-US" sz="2400">
                <a:solidFill>
                  <a:schemeClr val="accent5">
                    <a:lumMod val="49000"/>
                  </a:schemeClr>
                </a:solidFill>
              </a:rPr>
              <a:t> </a:t>
            </a:r>
            <a:r>
              <a:rPr lang="en-US" sz="2400">
                <a:solidFill>
                  <a:schemeClr val="accent5">
                    <a:lumMod val="60000"/>
                    <a:lumOff val="40000"/>
                  </a:schemeClr>
                </a:solidFill>
              </a:rPr>
              <a:t>Python</a:t>
            </a:r>
          </a:p>
          <a:p>
            <a:pPr lvl="1"/>
            <a:r>
              <a:rPr lang="en-US" sz="1700">
                <a:ea typeface="+mn-lt"/>
                <a:cs typeface="+mn-lt"/>
              </a:rPr>
              <a:t>Consistency with the existing backend language</a:t>
            </a:r>
          </a:p>
          <a:p>
            <a:pPr lvl="1"/>
            <a:r>
              <a:rPr lang="en-US" sz="1700">
                <a:ea typeface="+mn-lt"/>
                <a:cs typeface="+mn-lt"/>
              </a:rPr>
              <a:t>Ease in terms of writing executable scripts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50352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6C68A-3EC7-E234-BF0F-849F42CA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High level architecture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A803C2-BAF4-79AA-1C1A-10307B904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3C30D74A-A170-4EAA-2DE5-93D32109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3" y="1655276"/>
            <a:ext cx="11089013" cy="477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0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C1103-0193-9238-6AE5-BF07598E2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803" y="723626"/>
            <a:ext cx="5625801" cy="999714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High Level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764CA-62E0-FEEE-628E-3791B953F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94" y="2003328"/>
            <a:ext cx="4958966" cy="444352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Main Components:</a:t>
            </a:r>
            <a:b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Interfaces:</a:t>
            </a:r>
            <a:endParaRPr lang="en-US" sz="180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Airport System, Google Maps, Mobile App, Cargo Service, DALIMOCK</a:t>
            </a:r>
          </a:p>
          <a:p>
            <a:pPr marL="457200" lvl="1" indent="0">
              <a:buNone/>
            </a:pPr>
            <a:endParaRPr lang="en-US" sz="1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Subsystems:</a:t>
            </a:r>
            <a:endParaRPr lang="en-US" sz="1800">
              <a:solidFill>
                <a:schemeClr val="tx2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Manager: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Central controller managing all data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Sub system: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Handles login and access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Truck Scheduling: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Assigns and tracks freight schedules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Routing System: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Determines optimal 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 System: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 Sends real-time updates to users/services</a:t>
            </a:r>
          </a:p>
          <a:p>
            <a:pPr marL="457200" lvl="1" indent="0">
              <a:buNone/>
            </a:pPr>
            <a:endParaRPr 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Databases:</a:t>
            </a:r>
            <a:endParaRPr lang="en-US" sz="180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Main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Schedule Database (for Truck Scheduling)</a:t>
            </a:r>
          </a:p>
          <a:p>
            <a:pPr marL="0" indent="0">
              <a:buNone/>
            </a:pPr>
            <a:endParaRPr lang="en-US" sz="1300"/>
          </a:p>
        </p:txBody>
      </p:sp>
      <p:pic>
        <p:nvPicPr>
          <p:cNvPr id="7" name="Graphic 6" descr="Network Diagram">
            <a:extLst>
              <a:ext uri="{FF2B5EF4-FFF2-40B4-BE49-F238E27FC236}">
                <a16:creationId xmlns:a16="http://schemas.microsoft.com/office/drawing/2014/main" id="{03E1388D-E36D-4BDA-88F4-631B1B8D7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0610" y="1071282"/>
            <a:ext cx="4737650" cy="47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5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743</Words>
  <Application>Microsoft Macintosh PowerPoint</Application>
  <PresentationFormat>Widescreen</PresentationFormat>
  <Paragraphs>133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Avenir Next LT Pro</vt:lpstr>
      <vt:lpstr>Calibri</vt:lpstr>
      <vt:lpstr>Courier New</vt:lpstr>
      <vt:lpstr>DeepSeek-CJK-patch</vt:lpstr>
      <vt:lpstr>Times New Roman</vt:lpstr>
      <vt:lpstr>Office Theme</vt:lpstr>
      <vt:lpstr>PowerPoint Presentation</vt:lpstr>
      <vt:lpstr>Problem Overview</vt:lpstr>
      <vt:lpstr>Problem Definition</vt:lpstr>
      <vt:lpstr>Proposed Solution</vt:lpstr>
      <vt:lpstr>Context Diagram</vt:lpstr>
      <vt:lpstr>Technologies Needed</vt:lpstr>
      <vt:lpstr>Technologies Needed</vt:lpstr>
      <vt:lpstr>High level architecture</vt:lpstr>
      <vt:lpstr>High Level Architecture</vt:lpstr>
      <vt:lpstr>Deployment Diagram</vt:lpstr>
      <vt:lpstr>Deployment diagram</vt:lpstr>
      <vt:lpstr>Current Limitations</vt:lpstr>
      <vt:lpstr>Current Limitations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Cargo connect</dc:title>
  <dc:creator>Anuja, FNU</dc:creator>
  <cp:lastModifiedBy>Anuja, FNU</cp:lastModifiedBy>
  <cp:revision>2</cp:revision>
  <dcterms:created xsi:type="dcterms:W3CDTF">2025-05-09T04:35:49Z</dcterms:created>
  <dcterms:modified xsi:type="dcterms:W3CDTF">2025-05-10T18:37:56Z</dcterms:modified>
</cp:coreProperties>
</file>